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10" d="100"/>
          <a:sy n="110" d="100"/>
        </p:scale>
        <p:origin x="-912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9134116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 flipH="1">
            <a:off x="8246400" y="4245925"/>
            <a:ext cx="897600" cy="897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Shape 11"/>
          <p:cNvSpPr/>
          <p:nvPr/>
        </p:nvSpPr>
        <p:spPr>
          <a:xfrm flipH="1">
            <a:off x="8246400" y="4245875"/>
            <a:ext cx="897600" cy="897600"/>
          </a:xfrm>
          <a:prstGeom prst="round1Rect">
            <a:avLst>
              <a:gd name="adj" fmla="val 16667"/>
            </a:avLst>
          </a:prstGeom>
          <a:solidFill>
            <a:schemeClr val="lt1">
              <a:alpha val="68080"/>
            </a:schemeClr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bg>
      <p:bgPr>
        <a:solidFill>
          <a:schemeClr val="accent4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xfrm>
            <a:off x="475500" y="1258525"/>
            <a:ext cx="8222100" cy="19635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475500" y="3304625"/>
            <a:ext cx="8222100" cy="13008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solidFill>
          <a:schemeClr val="accent4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/>
        </p:nvSpPr>
        <p:spPr>
          <a:xfrm rot="10800000" flipH="1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Shape 20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>
                <a:solidFill>
                  <a:srgbClr val="000000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/>
          <p:nvPr/>
        </p:nvSpPr>
        <p:spPr>
          <a:xfrm rot="10800000" flipH="1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Shape 26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2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/>
        </p:nvSpPr>
        <p:spPr>
          <a:xfrm rot="10800000" flipH="1">
            <a:off x="0" y="656400"/>
            <a:ext cx="9144000" cy="448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Shape 33"/>
          <p:cNvSpPr/>
          <p:nvPr/>
        </p:nvSpPr>
        <p:spPr>
          <a:xfrm>
            <a:off x="0" y="65635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/>
          <p:nvPr/>
        </p:nvSpPr>
        <p:spPr>
          <a:xfrm rot="10800000" flipH="1">
            <a:off x="3276600" y="25"/>
            <a:ext cx="58674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Shape 38"/>
          <p:cNvSpPr/>
          <p:nvPr/>
        </p:nvSpPr>
        <p:spPr>
          <a:xfrm rot="-5400000">
            <a:off x="759150" y="2517450"/>
            <a:ext cx="51435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/>
        </p:nvSpPr>
        <p:spPr>
          <a:xfrm flipH="1">
            <a:off x="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Shape 47"/>
          <p:cNvSpPr/>
          <p:nvPr/>
        </p:nvSpPr>
        <p:spPr>
          <a:xfrm rot="5400000">
            <a:off x="1946425" y="2517750"/>
            <a:ext cx="51429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ubTitle" idx="1"/>
          </p:nvPr>
        </p:nvSpPr>
        <p:spPr>
          <a:xfrm>
            <a:off x="265500" y="2779467"/>
            <a:ext cx="4045200" cy="12351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/>
          <p:nvPr/>
        </p:nvSpPr>
        <p:spPr>
          <a:xfrm rot="10800000" flipH="1">
            <a:off x="0" y="0"/>
            <a:ext cx="9144000" cy="469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Shape 54"/>
          <p:cNvSpPr/>
          <p:nvPr/>
        </p:nvSpPr>
        <p:spPr>
          <a:xfrm rot="10800000" flipH="1">
            <a:off x="0" y="4622725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57150" y="4696825"/>
            <a:ext cx="8382000" cy="4467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aterial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  <a:defRPr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sz="10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Physics 141 Introduction	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68" name="Shape 68"/>
          <p:cNvSpPr txBox="1">
            <a:spLocks noGrp="1"/>
          </p:cNvSpPr>
          <p:nvPr>
            <p:ph type="subTitle" idx="1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  <a:noFill/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Jan 8 2018 / David Moore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Fun n-body videos</a:t>
            </a:r>
            <a:endParaRPr/>
          </a:p>
        </p:txBody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https://www.youtube.com/watch?v=yk3VymoLl2o (16 billion particle dark matter simulation)</a:t>
            </a:r>
            <a:endParaRPr/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https://www.youtube.com/user/Nbodyshop/videos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Outline of the course</a:t>
            </a:r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We use astrophysics as a playground for exploring various scientific and numerical principles.</a:t>
            </a:r>
            <a:endParaRPr/>
          </a:p>
          <a:p>
            <a:pPr marL="457200" lvl="0" indent="-342900" rtl="0">
              <a:spcBef>
                <a:spcPts val="100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The methods we use are generic to any particle-particle simulation</a:t>
            </a:r>
            <a:endParaRPr/>
          </a:p>
          <a:p>
            <a:pPr marL="457200" lvl="0" indent="-342900">
              <a:spcBef>
                <a:spcPts val="1000"/>
              </a:spcBef>
              <a:spcAft>
                <a:spcPts val="1000"/>
              </a:spcAft>
              <a:buSzPts val="1800"/>
              <a:buChar char="-"/>
            </a:pPr>
            <a:r>
              <a:rPr lang="en"/>
              <a:t>Homework assignments involve the motion of planets, the rings of Saturn, and what happens in a galaxy-galaxy collision.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few things we'll work on</a:t>
            </a:r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Some theory of numerical ordinary differential equations (ODEs): mostly leapfrog, Euler, and Runge-Kutta.</a:t>
            </a:r>
            <a:endParaRPr/>
          </a:p>
          <a:p>
            <a:pPr marL="457200" lvl="0" indent="-342900">
              <a:spcBef>
                <a:spcPts val="100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Thermodynamics and statistical distributions (good models of the distribution of stars in a globular cluster or disk galaxy, and how to sample these distributions).</a:t>
            </a:r>
            <a:endParaRPr/>
          </a:p>
          <a:p>
            <a:pPr marL="457200" lvl="0" indent="-342900">
              <a:spcBef>
                <a:spcPts val="100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Modeling particle-particle interactions for long range forces (e.g. 1/r^2 laws).</a:t>
            </a:r>
            <a:endParaRPr/>
          </a:p>
          <a:p>
            <a:pPr marL="0" lvl="0" indent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few things you'll learn in the homework</a:t>
            </a:r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Practical programming skills.</a:t>
            </a:r>
            <a:endParaRPr/>
          </a:p>
          <a:p>
            <a:pPr marL="457200" lvl="0" indent="-342900">
              <a:spcBef>
                <a:spcPts val="100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Data visualization skills (you have to make videos of your simulations)</a:t>
            </a:r>
            <a:endParaRPr/>
          </a:p>
          <a:p>
            <a:pPr marL="457200" lvl="0" indent="-342900">
              <a:spcBef>
                <a:spcPts val="100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Basic scientific skills: Making sure your simulations correspond to physical length- and time- scales, and creating clear writeups of your work.</a:t>
            </a:r>
            <a:endParaRPr/>
          </a:p>
          <a:p>
            <a:pPr marL="0" lvl="0" indent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Access to an 80 GPU cluster!!!</a:t>
            </a:r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More information TBA. </a:t>
            </a:r>
            <a:endParaRPr/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I am told this is based off of Docker and Kubernetes, and allows up to 8 GPUs per container. CUDA is also already installed on the iMacs in this lab. I highly recommend learning CUDA if you have any experience in C/C++, and we can talk more in lab hours.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Some programming logistics</a:t>
            </a:r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 visualizing the results, creating graphics, or doing small sections of the assignment, we allow any technology.</a:t>
            </a:r>
            <a:endParaRPr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I love portable C/C++ and LaTeX projects, but that is just preference.</a:t>
            </a:r>
            <a:endParaRPr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</a:rPr>
              <a:t>Jupyter python notebooks (.ipynb) are also very convenient for me!</a:t>
            </a:r>
            <a:endParaRPr>
              <a:solidFill>
                <a:srgbClr val="FF0000"/>
              </a:solidFill>
            </a:endParaRPr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In more detail...</a:t>
            </a:r>
            <a:endParaRPr/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Allowed programming languages</a:t>
            </a:r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body" idx="4294967295"/>
          </p:nvPr>
        </p:nvSpPr>
        <p:spPr>
          <a:xfrm>
            <a:off x="471900" y="967225"/>
            <a:ext cx="8222100" cy="36621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To do the heavy numerical work (numerical integration, solving for the motion of tens of thousands of particles), you must use one of:</a:t>
            </a:r>
            <a:endParaRPr>
              <a:solidFill>
                <a:srgbClr val="000000"/>
              </a:solidFill>
            </a:endParaRPr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000000"/>
                </a:solidFill>
              </a:rPr>
              <a:t>Fortran, or C/C++, or CUDA</a:t>
            </a:r>
            <a:endParaRPr sz="2400" b="1">
              <a:solidFill>
                <a:srgbClr val="000000"/>
              </a:solidFill>
            </a:endParaRPr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For numerical work, I have to be able to compile your code. That means you can't rely heavily on large external libraries!</a:t>
            </a:r>
            <a:endParaRPr>
              <a:solidFill>
                <a:srgbClr val="000000"/>
              </a:solidFill>
            </a:endParaRPr>
          </a:p>
          <a:p>
            <a:pPr marL="0" lvl="0" indent="0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b="1">
                <a:solidFill>
                  <a:srgbClr val="000000"/>
                </a:solidFill>
              </a:rPr>
              <a:t>That said,</a:t>
            </a:r>
            <a:r>
              <a:rPr lang="en">
                <a:solidFill>
                  <a:srgbClr val="000000"/>
                </a:solidFill>
              </a:rPr>
              <a:t> I'm very open to allowing Python and Matlab this year if it helps you parallelize your work on the GPU cluster.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Videos!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1- Body Problem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4FC3F7"/>
      </a:accent5>
      <a:accent6>
        <a:srgbClr val="F4B400"/>
      </a:accent6>
      <a:hlink>
        <a:srgbClr val="4FC3F7"/>
      </a:hlink>
      <a:folHlink>
        <a:srgbClr val="4FC3F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402</Words>
  <Application>Microsoft Macintosh PowerPoint</Application>
  <PresentationFormat>On-screen Show (16:9)</PresentationFormat>
  <Paragraphs>33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Roboto</vt:lpstr>
      <vt:lpstr>Material</vt:lpstr>
      <vt:lpstr>Physics 141 Introduction </vt:lpstr>
      <vt:lpstr>Outline of the course</vt:lpstr>
      <vt:lpstr>A few things we'll work on</vt:lpstr>
      <vt:lpstr>A few things you'll learn in the homework</vt:lpstr>
      <vt:lpstr>Access to an 80 GPU cluster!!!</vt:lpstr>
      <vt:lpstr>Some programming logistics</vt:lpstr>
      <vt:lpstr>Allowed programming languages</vt:lpstr>
      <vt:lpstr>Videos!</vt:lpstr>
      <vt:lpstr>1- Body Problem</vt:lpstr>
      <vt:lpstr>Fun n-body videos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Physics 141 Introduction </dc:title>
  <cp:lastModifiedBy>Julius</cp:lastModifiedBy>
  <cp:revision>1</cp:revision>
  <dcterms:modified xsi:type="dcterms:W3CDTF">2018-01-23T04:16:57Z</dcterms:modified>
</cp:coreProperties>
</file>